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24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34B10EA-7E98-4188-97D9-66171F16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A1010-CC09-40C4-85F0-CD4DE3EFCD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1FF1-352A-461C-90FA-2C41FF18B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56F69-B6B6-40AA-B608-45191B98E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42C1D-D841-4E8C-A3BB-1FBF1F7E8F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1B2BD-AA5F-43DD-B483-65D32A1D50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13F827A-1C74-4184-9FFE-6C458706A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D24AD-3ACC-4FD2-B19E-77020AA56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94E80-84EF-4057-A043-0082A1455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7E7D7208-C2BF-4CEB-9F3A-407AA0AE3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94018A06-BB9B-49FF-A1BA-F92E8486A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A5B2A8A-D2E7-425E-B17D-81556C871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0" r:id="rId6"/>
    <p:sldLayoutId id="2147483729" r:id="rId7"/>
    <p:sldLayoutId id="2147483736" r:id="rId8"/>
    <p:sldLayoutId id="2147483737" r:id="rId9"/>
    <p:sldLayoutId id="2147483728" r:id="rId10"/>
    <p:sldLayoutId id="2147483727" r:id="rId11"/>
  </p:sldLayoutIdLst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99F166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99F166"/>
          </a:solidFill>
          <a:latin typeface="Georgia" pitchFamily="18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ABDE91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8662" y="571480"/>
            <a:ext cx="8062912" cy="2143140"/>
          </a:xfrm>
        </p:spPr>
        <p:txBody>
          <a:bodyPr>
            <a:noAutofit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Профилактика игромании</a:t>
            </a:r>
          </a:p>
        </p:txBody>
      </p:sp>
      <p:pic>
        <p:nvPicPr>
          <p:cNvPr id="2053" name="Picture 5" descr="Картинка 1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143380"/>
            <a:ext cx="3177919" cy="252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Картинка 71 из 1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00306"/>
            <a:ext cx="3147999" cy="1506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Картинка 85 из 145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143380"/>
            <a:ext cx="2444966" cy="254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285750" y="2000250"/>
            <a:ext cx="3286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714750" y="0"/>
            <a:ext cx="2286000" cy="5000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ru-RU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Картинка 4 из 302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572008"/>
            <a:ext cx="2857519" cy="2152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85728"/>
            <a:ext cx="6900882" cy="1018366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Мнения родителей о ПК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1857375"/>
            <a:ext cx="8643938" cy="4786313"/>
          </a:xfrm>
        </p:spPr>
        <p:txBody>
          <a:bodyPr/>
          <a:lstStyle/>
          <a:p>
            <a:r>
              <a:rPr lang="ru-RU" dirty="0" smtClean="0"/>
              <a:t>факт отрицательного влияния компьютерных игр на их ребенка им давно известен </a:t>
            </a:r>
          </a:p>
          <a:p>
            <a:r>
              <a:rPr lang="ru-RU" dirty="0" smtClean="0"/>
              <a:t>невозможности изменить ситуацию </a:t>
            </a:r>
          </a:p>
          <a:p>
            <a:r>
              <a:rPr lang="ru-RU" dirty="0" smtClean="0"/>
              <a:t>лучше, если дети проводят свое время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у компьютера ,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чем находятся в окружении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непонятной компании </a:t>
            </a:r>
          </a:p>
        </p:txBody>
      </p:sp>
      <p:pic>
        <p:nvPicPr>
          <p:cNvPr id="7" name="Picture 4" descr="Картинка 133 из 149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1643074" cy="1470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Picture 8" descr="Картинка 383 из 149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714375"/>
            <a:ext cx="8424863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Рекомендации для родителей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071563"/>
            <a:ext cx="8372475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/>
              <a:t>с самого начала расставьте нужные акценты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необходимо строгое соблюдение техники компьютерной безопасности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не ставьте компьютер в детской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определите время игры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контролируйте содержание компьютерных игр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приучите ребенка что-нибудь делать своими руками </a:t>
            </a:r>
          </a:p>
          <a:p>
            <a:pPr>
              <a:lnSpc>
                <a:spcPct val="90000"/>
              </a:lnSpc>
            </a:pPr>
            <a:r>
              <a:rPr lang="ru-RU" sz="2400" smtClean="0"/>
              <a:t>займитесь выявлением психологических причин пристрастия вашего ребенка к игре на ПК</a:t>
            </a:r>
          </a:p>
        </p:txBody>
      </p:sp>
      <p:pic>
        <p:nvPicPr>
          <p:cNvPr id="6" name="Picture 8" descr="Картинка 10 из 302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3" y="4857750"/>
            <a:ext cx="2571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Картинка 33 из 302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4857750"/>
            <a:ext cx="2500313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Картинка 70 из 149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4857750"/>
            <a:ext cx="247491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1" descr="Картинка 486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214290"/>
            <a:ext cx="8729666" cy="785818"/>
          </a:xfrm>
        </p:spPr>
        <p:txBody>
          <a:bodyPr>
            <a:noAutofit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54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Совместно с психологом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2214563"/>
            <a:ext cx="8229600" cy="4260850"/>
          </a:xfrm>
        </p:spPr>
        <p:txBody>
          <a:bodyPr/>
          <a:lstStyle/>
          <a:p>
            <a:r>
              <a:rPr lang="ru-RU" dirty="0" smtClean="0"/>
              <a:t>повышение психологической самооценки ребенка, </a:t>
            </a:r>
          </a:p>
          <a:p>
            <a:r>
              <a:rPr lang="ru-RU" dirty="0" smtClean="0"/>
              <a:t>обучение приемам усиления самоконтроля над эмоциями, </a:t>
            </a:r>
          </a:p>
          <a:p>
            <a:r>
              <a:rPr lang="ru-RU" dirty="0" smtClean="0"/>
              <a:t>обучение навыкам общения, </a:t>
            </a:r>
          </a:p>
          <a:p>
            <a:r>
              <a:rPr lang="ru-RU" dirty="0" smtClean="0"/>
              <a:t>повышение уровня социальной и психологической адаптации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500188"/>
            <a:ext cx="8229600" cy="45720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Игромания</a:t>
            </a:r>
            <a:r>
              <a:rPr lang="ru-RU" dirty="0" smtClean="0"/>
              <a:t>» - английское название </a:t>
            </a:r>
            <a:r>
              <a:rPr lang="ru-RU" dirty="0" err="1" smtClean="0"/>
              <a:t>гемблинг</a:t>
            </a:r>
            <a:r>
              <a:rPr lang="ru-RU" dirty="0" smtClean="0"/>
              <a:t> или латинское - </a:t>
            </a:r>
            <a:r>
              <a:rPr lang="ru-RU" dirty="0" err="1" smtClean="0"/>
              <a:t>лудомания</a:t>
            </a:r>
            <a:r>
              <a:rPr lang="ru-RU" dirty="0" smtClean="0"/>
              <a:t> (</a:t>
            </a:r>
            <a:r>
              <a:rPr lang="ru-RU" dirty="0" err="1" smtClean="0"/>
              <a:t>ludo</a:t>
            </a:r>
            <a:r>
              <a:rPr lang="ru-RU" dirty="0" smtClean="0"/>
              <a:t> - играю).</a:t>
            </a:r>
          </a:p>
          <a:p>
            <a:pPr>
              <a:buNone/>
            </a:pPr>
            <a:r>
              <a:rPr lang="ru-RU" dirty="0" smtClean="0"/>
              <a:t>    Психологическая зависимость от азартных игр в казино, игровых клубах, на тотализаторах и т.д.</a:t>
            </a:r>
          </a:p>
        </p:txBody>
      </p:sp>
      <p:pic>
        <p:nvPicPr>
          <p:cNvPr id="4101" name="Picture 5" descr="Картинка 2 из 14574"/>
          <p:cNvPicPr>
            <a:picLocks noChangeAspect="1" noChangeArrowheads="1"/>
          </p:cNvPicPr>
          <p:nvPr/>
        </p:nvPicPr>
        <p:blipFill>
          <a:blip r:embed="rId2" cstate="print"/>
          <a:srcRect t="9375" r="6474" b="8124"/>
          <a:stretch>
            <a:fillRect/>
          </a:stretch>
        </p:blipFill>
        <p:spPr bwMode="auto">
          <a:xfrm>
            <a:off x="500063" y="4429125"/>
            <a:ext cx="2500312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Картинка 41 из 14574"/>
          <p:cNvPicPr>
            <a:picLocks noChangeAspect="1" noChangeArrowheads="1"/>
          </p:cNvPicPr>
          <p:nvPr/>
        </p:nvPicPr>
        <p:blipFill>
          <a:blip r:embed="rId3" cstate="print"/>
          <a:srcRect b="5263"/>
          <a:stretch>
            <a:fillRect/>
          </a:stretch>
        </p:blipFill>
        <p:spPr bwMode="auto">
          <a:xfrm>
            <a:off x="1928813" y="214313"/>
            <a:ext cx="635793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Картинка 60 из 145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4429125"/>
            <a:ext cx="251936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Картинка 77 из 145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4563" y="4429125"/>
            <a:ext cx="27670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Картинка 80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7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1500174"/>
            <a:ext cx="7929618" cy="1166484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Компьютерный мир и игра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643188"/>
            <a:ext cx="8229600" cy="3811587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Изображения</a:t>
            </a:r>
          </a:p>
        </p:txBody>
      </p:sp>
      <p:pic>
        <p:nvPicPr>
          <p:cNvPr id="6" name="Picture 7" descr="Картинка 41 из 14574"/>
          <p:cNvPicPr>
            <a:picLocks noChangeAspect="1" noChangeArrowheads="1"/>
          </p:cNvPicPr>
          <p:nvPr/>
        </p:nvPicPr>
        <p:blipFill>
          <a:blip r:embed="rId3" cstate="print"/>
          <a:srcRect b="5263"/>
          <a:stretch>
            <a:fillRect/>
          </a:stretch>
        </p:blipFill>
        <p:spPr bwMode="auto">
          <a:xfrm>
            <a:off x="285750" y="142875"/>
            <a:ext cx="8628063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420" y="4286250"/>
            <a:ext cx="2919247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6077" y="3214688"/>
            <a:ext cx="2573608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Картинка 422 из 1457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4857750"/>
            <a:ext cx="178593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Картинка 223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142875"/>
            <a:ext cx="26844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2286000"/>
            <a:ext cx="8229600" cy="4240213"/>
          </a:xfrm>
        </p:spPr>
        <p:txBody>
          <a:bodyPr/>
          <a:lstStyle/>
          <a:p>
            <a:r>
              <a:rPr lang="ru-RU" sz="3200" dirty="0" smtClean="0"/>
              <a:t>профилактика игромании - направление профилактической деятельности социального педагога; </a:t>
            </a:r>
          </a:p>
          <a:p>
            <a:r>
              <a:rPr lang="ru-RU" sz="3200" dirty="0" smtClean="0"/>
              <a:t>цель данной деятельности -</a:t>
            </a:r>
            <a:r>
              <a:rPr lang="ru-RU" sz="3200" i="1" dirty="0" smtClean="0"/>
              <a:t> </a:t>
            </a:r>
            <a:r>
              <a:rPr lang="ru-RU" sz="3200" dirty="0" smtClean="0"/>
              <a:t>популяризация сведений по  вопросам новых зависимостей, повышение уровня культуры семейного воспитания. </a:t>
            </a:r>
          </a:p>
        </p:txBody>
      </p:sp>
      <p:pic>
        <p:nvPicPr>
          <p:cNvPr id="6152" name="Picture 8" descr="Картинка 93 из 1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2875"/>
            <a:ext cx="24320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 descr="Картинка 280 из 145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42875"/>
            <a:ext cx="15716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14" descr="Картинка 280 из 145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88" y="142875"/>
            <a:ext cx="30003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Картинка 274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000504"/>
            <a:ext cx="2690727" cy="260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9143999" cy="1417638"/>
          </a:xfrm>
        </p:spPr>
        <p:txBody>
          <a:bodyPr>
            <a:noAutofit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400" dirty="0">
                <a:solidFill>
                  <a:schemeClr val="tx1"/>
                </a:solidFill>
              </a:rPr>
              <a:t>«Симптомы патологического </a:t>
            </a:r>
            <a:r>
              <a:rPr lang="ru-RU" sz="4400" dirty="0" err="1">
                <a:solidFill>
                  <a:schemeClr val="tx1"/>
                </a:solidFill>
              </a:rPr>
              <a:t>игромана</a:t>
            </a:r>
            <a:r>
              <a:rPr lang="ru-RU" sz="4400" dirty="0">
                <a:solidFill>
                  <a:schemeClr val="tx1"/>
                </a:solidFill>
              </a:rPr>
              <a:t>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857375"/>
            <a:ext cx="8229600" cy="45847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 smtClean="0"/>
              <a:t>Поглощенность, озабоченность игрой. 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Играя, испытывает возбуждение.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Испытывает затруднения при попытках контролировать или прервать игру.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Чувствует тревогу или раздражение при необходимости остановить игру.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Играет, чтобы убежать от своих проблем (уйти от чувства вины, тревоги, депрессии).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Обманывает членов семьи с целью скрыть истинную степень своей вовлеченности в игру.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Совершает такие незаконные действия,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как обман, кража для финансирования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игры.</a:t>
            </a:r>
          </a:p>
          <a:p>
            <a:pPr>
              <a:lnSpc>
                <a:spcPct val="80000"/>
              </a:lnSpc>
            </a:pPr>
            <a:r>
              <a:rPr lang="ru-RU" sz="2000" dirty="0" smtClean="0"/>
              <a:t> Вызывает игрой риск потерять друзей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или получения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Что такое социальные болезни?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r>
              <a:rPr lang="ru-RU" smtClean="0"/>
              <a:t>Социальные болезни приводят человека к ухудшению его поведения настолько, что он становится опасным для общества </a:t>
            </a:r>
          </a:p>
        </p:txBody>
      </p:sp>
      <p:pic>
        <p:nvPicPr>
          <p:cNvPr id="7" name="Picture 7" descr="Картинка 344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3643313"/>
            <a:ext cx="4500562" cy="2811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Что такое </a:t>
            </a:r>
            <a:r>
              <a:rPr lang="ru-RU" sz="4000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игромания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медицинской точки зрения?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r>
              <a:rPr lang="ru-RU" smtClean="0"/>
              <a:t>официально признано возникновение психологической зависимости человека </a:t>
            </a:r>
            <a:r>
              <a:rPr lang="en-US" smtClean="0"/>
              <a:t>o</a:t>
            </a:r>
            <a:r>
              <a:rPr lang="ru-RU" smtClean="0"/>
              <a:t>т компьютерных игр - игромания, которая отрицательно сказывается как на физическом, так и на психическом здоровье. </a:t>
            </a:r>
          </a:p>
        </p:txBody>
      </p:sp>
      <p:pic>
        <p:nvPicPr>
          <p:cNvPr id="6" name="Picture 10" descr="Картинка 12 из 30256"/>
          <p:cNvPicPr>
            <a:picLocks noChangeAspect="1" noChangeArrowheads="1"/>
          </p:cNvPicPr>
          <p:nvPr/>
        </p:nvPicPr>
        <p:blipFill>
          <a:blip r:embed="rId2" cstate="print"/>
          <a:srcRect t="2904"/>
          <a:stretch>
            <a:fillRect/>
          </a:stretch>
        </p:blipFill>
        <p:spPr bwMode="auto">
          <a:xfrm>
            <a:off x="3143250" y="4357688"/>
            <a:ext cx="3143250" cy="223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а 510 из 145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143380"/>
            <a:ext cx="3429024" cy="257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Что такое </a:t>
            </a:r>
            <a:r>
              <a:rPr lang="ru-RU" sz="4000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игромания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психологической точки зрения?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500"/>
            <a:ext cx="8229600" cy="3786188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виртуальные взаимоотношения </a:t>
            </a:r>
            <a:endParaRPr lang="ru-RU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с </a:t>
            </a: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выдуманным 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персонажем.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	</a:t>
            </a:r>
            <a:r>
              <a:rPr lang="ru-RU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Превращение 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игры в любимое занятие сказывается на реальной жизни, на отношениях человека с окружающим его миром и людьми </a:t>
            </a:r>
          </a:p>
        </p:txBody>
      </p:sp>
      <p:pic>
        <p:nvPicPr>
          <p:cNvPr id="7" name="Picture 2" descr="Картинка 507 из 145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143380"/>
            <a:ext cx="4143404" cy="254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Как правильно относиться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к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игре и игромании?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28688" y="1882775"/>
            <a:ext cx="7758112" cy="4572000"/>
          </a:xfrm>
        </p:spPr>
        <p:txBody>
          <a:bodyPr/>
          <a:lstStyle/>
          <a:p>
            <a:r>
              <a:rPr lang="ru-RU" smtClean="0"/>
              <a:t>Чувство азарта свойственно многим людям. </a:t>
            </a:r>
          </a:p>
          <a:p>
            <a:r>
              <a:rPr lang="ru-RU" smtClean="0"/>
              <a:t>Другое дело, на что оно направлено. </a:t>
            </a:r>
          </a:p>
        </p:txBody>
      </p:sp>
      <p:pic>
        <p:nvPicPr>
          <p:cNvPr id="6" name="Picture 2" descr="Картинка 89 из 149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643313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Картинка 192 из 149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3643313"/>
            <a:ext cx="40481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2">
      <a:dk1>
        <a:sysClr val="windowText" lastClr="000000"/>
      </a:dk1>
      <a:lt1>
        <a:srgbClr val="E5F5D7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71</TotalTime>
  <Words>346</Words>
  <Application>Microsoft Office PowerPoint</Application>
  <PresentationFormat>Экран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Яркая</vt:lpstr>
      <vt:lpstr>Профилактика игромании</vt:lpstr>
      <vt:lpstr>Презентация PowerPoint</vt:lpstr>
      <vt:lpstr>Компьютерный мир и игра </vt:lpstr>
      <vt:lpstr>Презентация PowerPoint</vt:lpstr>
      <vt:lpstr>«Симптомы патологического игромана»</vt:lpstr>
      <vt:lpstr>Что такое социальные болезни? </vt:lpstr>
      <vt:lpstr> Что такое игромания  с медицинской точки зрения?</vt:lpstr>
      <vt:lpstr>Что такое игромания  с психологической точки зрения? </vt:lpstr>
      <vt:lpstr>Как правильно относиться  к игре и игромании? </vt:lpstr>
      <vt:lpstr>Мнения родителей о ПК</vt:lpstr>
      <vt:lpstr>Презентация PowerPoint</vt:lpstr>
      <vt:lpstr>Рекомендации для родителей</vt:lpstr>
      <vt:lpstr>Совместно с психологом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игромании</dc:title>
  <dc:creator>Файл скачан с сайта http://www.psy.5igorsk.ru</dc:creator>
  <cp:lastModifiedBy>Kol</cp:lastModifiedBy>
  <cp:revision>39</cp:revision>
  <dcterms:created xsi:type="dcterms:W3CDTF">2010-03-23T08:31:39Z</dcterms:created>
  <dcterms:modified xsi:type="dcterms:W3CDTF">2012-09-28T08:52:41Z</dcterms:modified>
</cp:coreProperties>
</file>